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5" r:id="rId8"/>
    <p:sldId id="266" r:id="rId9"/>
    <p:sldId id="267" r:id="rId10"/>
    <p:sldId id="268" r:id="rId11"/>
    <p:sldId id="269" r:id="rId12"/>
    <p:sldId id="270" r:id="rId13"/>
    <p:sldId id="274" r:id="rId14"/>
    <p:sldId id="275" r:id="rId15"/>
    <p:sldId id="276" r:id="rId16"/>
    <p:sldId id="278" r:id="rId17"/>
    <p:sldId id="282" r:id="rId18"/>
    <p:sldId id="283" r:id="rId19"/>
    <p:sldId id="286"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11" autoAdjust="0"/>
    <p:restoredTop sz="94660"/>
  </p:normalViewPr>
  <p:slideViewPr>
    <p:cSldViewPr>
      <p:cViewPr varScale="1">
        <p:scale>
          <a:sx n="111" d="100"/>
          <a:sy n="111" d="100"/>
        </p:scale>
        <p:origin x="-972" y="-66"/>
      </p:cViewPr>
      <p:guideLst>
        <p:guide orient="horz" pos="2160"/>
        <p:guide pos="2880"/>
      </p:guideLst>
    </p:cSldViewPr>
  </p:slideViewPr>
  <p:notesTextViewPr>
    <p:cViewPr>
      <p:scale>
        <a:sx n="100" d="100"/>
        <a:sy n="100" d="100"/>
      </p:scale>
      <p:origin x="0" y="0"/>
    </p:cViewPr>
  </p:notesTextViewPr>
  <p:sorterViewPr>
    <p:cViewPr>
      <p:scale>
        <a:sx n="50" d="100"/>
        <a:sy n="5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7.jpeg"/><Relationship Id="rId4" Type="http://schemas.openxmlformats.org/officeDocument/2006/relationships/image" Target="../media/image6.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9" name="Image 8" descr="verre_flou.JPG"/>
          <p:cNvPicPr>
            <a:picLocks noChangeAspect="1"/>
          </p:cNvPicPr>
          <p:nvPr userDrawn="1"/>
        </p:nvPicPr>
        <p:blipFill>
          <a:blip r:embed="rId2" cstate="print"/>
          <a:stretch>
            <a:fillRect/>
          </a:stretch>
        </p:blipFill>
        <p:spPr>
          <a:xfrm>
            <a:off x="3182400" y="1051200"/>
            <a:ext cx="5962389" cy="4709786"/>
          </a:xfrm>
          <a:prstGeom prst="rect">
            <a:avLst/>
          </a:prstGeom>
        </p:spPr>
      </p:pic>
      <p:pic>
        <p:nvPicPr>
          <p:cNvPr id="8" name="Image 7" descr="verre_de_lait.JPG"/>
          <p:cNvPicPr>
            <a:picLocks noChangeAspect="1"/>
          </p:cNvPicPr>
          <p:nvPr userDrawn="1"/>
        </p:nvPicPr>
        <p:blipFill>
          <a:blip r:embed="rId3" cstate="print"/>
          <a:stretch>
            <a:fillRect/>
          </a:stretch>
        </p:blipFill>
        <p:spPr>
          <a:xfrm>
            <a:off x="0" y="1052736"/>
            <a:ext cx="3256767" cy="4709786"/>
          </a:xfrm>
          <a:prstGeom prst="rect">
            <a:avLst/>
          </a:prstGeom>
        </p:spPr>
      </p:pic>
      <p:sp>
        <p:nvSpPr>
          <p:cNvPr id="2" name="Titre 1"/>
          <p:cNvSpPr>
            <a:spLocks noGrp="1"/>
          </p:cNvSpPr>
          <p:nvPr>
            <p:ph type="ctrTitle"/>
          </p:nvPr>
        </p:nvSpPr>
        <p:spPr>
          <a:xfrm>
            <a:off x="3276000" y="2130425"/>
            <a:ext cx="5688000" cy="1470025"/>
          </a:xfrm>
        </p:spPr>
        <p:txBody>
          <a:bodyPr/>
          <a:lstStyle>
            <a:lvl1pPr>
              <a:defRPr sz="3600">
                <a:solidFill>
                  <a:schemeClr val="bg2">
                    <a:lumMod val="25000"/>
                  </a:schemeClr>
                </a:solidFill>
                <a:latin typeface="Tahoma" pitchFamily="34" charset="0"/>
                <a:cs typeface="Tahoma" pitchFamily="34" charset="0"/>
              </a:defRPr>
            </a:lvl1pPr>
          </a:lstStyle>
          <a:p>
            <a:r>
              <a:rPr lang="fr-FR" dirty="0" smtClean="0"/>
              <a:t>Cliquez pour modifier le style du titre</a:t>
            </a:r>
            <a:endParaRPr lang="fr-FR" dirty="0"/>
          </a:p>
        </p:txBody>
      </p:sp>
      <p:sp>
        <p:nvSpPr>
          <p:cNvPr id="3" name="Sous-titre 2"/>
          <p:cNvSpPr>
            <a:spLocks noGrp="1"/>
          </p:cNvSpPr>
          <p:nvPr>
            <p:ph type="subTitle" idx="1"/>
          </p:nvPr>
        </p:nvSpPr>
        <p:spPr>
          <a:xfrm>
            <a:off x="3276000" y="3886200"/>
            <a:ext cx="5688000" cy="1752600"/>
          </a:xfrm>
        </p:spPr>
        <p:txBody>
          <a:bodyPr/>
          <a:lstStyle>
            <a:lvl1pPr marL="0" indent="0" algn="ctr">
              <a:buNone/>
              <a:defRPr sz="2800">
                <a:solidFill>
                  <a:schemeClr val="bg2">
                    <a:lumMod val="90000"/>
                  </a:schemeClr>
                </a:solidFill>
                <a:latin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dirty="0"/>
          </a:p>
        </p:txBody>
      </p:sp>
      <p:sp>
        <p:nvSpPr>
          <p:cNvPr id="4" name="Espace réservé de la date 3"/>
          <p:cNvSpPr>
            <a:spLocks noGrp="1"/>
          </p:cNvSpPr>
          <p:nvPr>
            <p:ph type="dt" sz="half" idx="10"/>
          </p:nvPr>
        </p:nvSpPr>
        <p:spPr/>
        <p:txBody>
          <a:bodyPr/>
          <a:lstStyle/>
          <a:p>
            <a:fld id="{457E4C18-2365-47C8-B985-EBC27EAB9E0D}" type="datetimeFigureOut">
              <a:rPr lang="fr-FR" smtClean="0"/>
              <a:pPr/>
              <a:t>17/05/2015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34682D-D239-4971-B7CD-1FAB7DC292AD}" type="slidenum">
              <a:rPr lang="fr-FR" smtClean="0"/>
              <a:pPr/>
              <a:t>‹N°›</a:t>
            </a:fld>
            <a:endParaRPr lang="fr-FR"/>
          </a:p>
        </p:txBody>
      </p:sp>
      <p:pic>
        <p:nvPicPr>
          <p:cNvPr id="7" name="Image 6" descr="bandeau.JPG"/>
          <p:cNvPicPr>
            <a:picLocks noChangeAspect="1"/>
          </p:cNvPicPr>
          <p:nvPr userDrawn="1"/>
        </p:nvPicPr>
        <p:blipFill>
          <a:blip r:embed="rId4" cstate="print"/>
          <a:stretch>
            <a:fillRect/>
          </a:stretch>
        </p:blipFill>
        <p:spPr>
          <a:xfrm>
            <a:off x="0" y="0"/>
            <a:ext cx="9144000" cy="1067885"/>
          </a:xfrm>
          <a:prstGeom prst="rect">
            <a:avLst/>
          </a:prstGeom>
        </p:spPr>
      </p:pic>
      <p:pic>
        <p:nvPicPr>
          <p:cNvPr id="10" name="Image 9" descr="bandeaubas.jpg"/>
          <p:cNvPicPr>
            <a:picLocks noChangeAspect="1"/>
          </p:cNvPicPr>
          <p:nvPr userDrawn="1"/>
        </p:nvPicPr>
        <p:blipFill>
          <a:blip r:embed="rId5" cstate="print"/>
          <a:stretch>
            <a:fillRect/>
          </a:stretch>
        </p:blipFill>
        <p:spPr>
          <a:xfrm>
            <a:off x="0" y="5709600"/>
            <a:ext cx="9144000" cy="1148759"/>
          </a:xfrm>
          <a:prstGeom prst="rect">
            <a:avLst/>
          </a:prstGeom>
        </p:spPr>
      </p:pic>
    </p:spTree>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57E4C18-2365-47C8-B985-EBC27EAB9E0D}" type="datetimeFigureOut">
              <a:rPr lang="fr-FR" smtClean="0"/>
              <a:pPr/>
              <a:t>17/05/2015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34682D-D239-4971-B7CD-1FAB7DC292AD}" type="slidenum">
              <a:rPr lang="fr-FR" smtClean="0"/>
              <a:pPr/>
              <a:t>‹N°›</a:t>
            </a:fld>
            <a:endParaRPr lang="fr-FR"/>
          </a:p>
        </p:txBody>
      </p:sp>
    </p:spTree>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57E4C18-2365-47C8-B985-EBC27EAB9E0D}" type="datetimeFigureOut">
              <a:rPr lang="fr-FR" smtClean="0"/>
              <a:pPr/>
              <a:t>17/05/2015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34682D-D239-4971-B7CD-1FAB7DC292AD}" type="slidenum">
              <a:rPr lang="fr-FR" smtClean="0"/>
              <a:pPr/>
              <a:t>‹N°›</a:t>
            </a:fld>
            <a:endParaRPr lang="fr-FR"/>
          </a:p>
        </p:txBody>
      </p:sp>
    </p:spTree>
  </p:cSld>
  <p:clrMapOvr>
    <a:masterClrMapping/>
  </p:clrMapOvr>
  <p:transition spd="med">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dirty="0" smtClean="0"/>
              <a:t>Cliquez pour modifier le style du titre</a:t>
            </a:r>
            <a:endParaRPr lang="fr-FR" dirty="0"/>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57E4C18-2365-47C8-B985-EBC27EAB9E0D}" type="datetimeFigureOut">
              <a:rPr lang="fr-FR" smtClean="0"/>
              <a:pPr/>
              <a:t>17/05/2015</a:t>
            </a:fld>
            <a:endParaRPr lang="fr-FR"/>
          </a:p>
        </p:txBody>
      </p:sp>
      <p:sp>
        <p:nvSpPr>
          <p:cNvPr id="8" name="Espace réservé du numéro de diapositive 7"/>
          <p:cNvSpPr>
            <a:spLocks noGrp="1"/>
          </p:cNvSpPr>
          <p:nvPr>
            <p:ph type="sldNum" sz="quarter" idx="11"/>
          </p:nvPr>
        </p:nvSpPr>
        <p:spPr/>
        <p:txBody>
          <a:bodyPr/>
          <a:lstStyle/>
          <a:p>
            <a:fld id="{7034682D-D239-4971-B7CD-1FAB7DC292AD}" type="slidenum">
              <a:rPr lang="fr-FR" smtClean="0"/>
              <a:pPr/>
              <a:t>‹N°›</a:t>
            </a:fld>
            <a:endParaRPr lang="fr-FR"/>
          </a:p>
        </p:txBody>
      </p:sp>
      <p:sp>
        <p:nvSpPr>
          <p:cNvPr id="9" name="Espace réservé du pied de page 8"/>
          <p:cNvSpPr>
            <a:spLocks noGrp="1"/>
          </p:cNvSpPr>
          <p:nvPr>
            <p:ph type="ftr" sz="quarter" idx="12"/>
          </p:nvPr>
        </p:nvSpPr>
        <p:spPr/>
        <p:txBody>
          <a:bodyPr/>
          <a:lstStyle/>
          <a:p>
            <a:endParaRPr lang="fr-FR"/>
          </a:p>
        </p:txBody>
      </p:sp>
    </p:spTree>
  </p:cSld>
  <p:clrMapOvr>
    <a:masterClrMapping/>
  </p:clrMapOvr>
  <p:transition spd="med">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re et text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Cliquez pour modifier le style du titre</a:t>
            </a:r>
            <a:endParaRPr lang="fr-FR" dirty="0"/>
          </a:p>
        </p:txBody>
      </p:sp>
      <p:sp>
        <p:nvSpPr>
          <p:cNvPr id="3" name="Espace réservé du texte 2"/>
          <p:cNvSpPr>
            <a:spLocks noGrp="1"/>
          </p:cNvSpPr>
          <p:nvPr>
            <p:ph type="body"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5971559-4921-4C60-AB51-EAF8332CE194}" type="datetimeFigureOut">
              <a:rPr lang="fr-FR" smtClean="0"/>
              <a:pPr/>
              <a:t>17/05/2015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09BBF60-74AC-4041-B481-5D7CBAC82A77}" type="slidenum">
              <a:rPr lang="fr-FR" smtClean="0"/>
              <a:pPr/>
              <a:t>‹N°›</a:t>
            </a:fld>
            <a:endParaRPr lang="fr-FR"/>
          </a:p>
        </p:txBody>
      </p:sp>
    </p:spTree>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9" name="Image 8" descr="verre_de_lait_petit.JPG"/>
          <p:cNvPicPr>
            <a:picLocks noChangeAspect="1"/>
          </p:cNvPicPr>
          <p:nvPr userDrawn="1"/>
        </p:nvPicPr>
        <p:blipFill>
          <a:blip r:embed="rId2" cstate="print"/>
          <a:stretch>
            <a:fillRect/>
          </a:stretch>
        </p:blipFill>
        <p:spPr>
          <a:xfrm>
            <a:off x="0" y="0"/>
            <a:ext cx="819150" cy="1352550"/>
          </a:xfrm>
          <a:prstGeom prst="rect">
            <a:avLst/>
          </a:prstGeom>
        </p:spPr>
      </p:pic>
      <p:pic>
        <p:nvPicPr>
          <p:cNvPr id="11" name="Image 10" descr="bandeau3.JPG"/>
          <p:cNvPicPr>
            <a:picLocks noChangeAspect="1"/>
          </p:cNvPicPr>
          <p:nvPr userDrawn="1"/>
        </p:nvPicPr>
        <p:blipFill>
          <a:blip r:embed="rId3" cstate="print"/>
          <a:stretch>
            <a:fillRect/>
          </a:stretch>
        </p:blipFill>
        <p:spPr>
          <a:xfrm>
            <a:off x="792000" y="0"/>
            <a:ext cx="8391525" cy="1362075"/>
          </a:xfrm>
          <a:prstGeom prst="rect">
            <a:avLst/>
          </a:prstGeom>
        </p:spPr>
      </p:pic>
      <p:pic>
        <p:nvPicPr>
          <p:cNvPr id="12" name="Image 11" descr="verre_flou2.JPG"/>
          <p:cNvPicPr>
            <a:picLocks noChangeAspect="1"/>
          </p:cNvPicPr>
          <p:nvPr userDrawn="1"/>
        </p:nvPicPr>
        <p:blipFill>
          <a:blip r:embed="rId4" cstate="print"/>
          <a:stretch>
            <a:fillRect/>
          </a:stretch>
        </p:blipFill>
        <p:spPr>
          <a:xfrm>
            <a:off x="0" y="1339200"/>
            <a:ext cx="9144000" cy="5570046"/>
          </a:xfrm>
          <a:prstGeom prst="rect">
            <a:avLst/>
          </a:prstGeom>
        </p:spPr>
      </p:pic>
      <p:sp>
        <p:nvSpPr>
          <p:cNvPr id="2" name="Titre 1"/>
          <p:cNvSpPr>
            <a:spLocks noGrp="1"/>
          </p:cNvSpPr>
          <p:nvPr>
            <p:ph type="title"/>
          </p:nvPr>
        </p:nvSpPr>
        <p:spPr/>
        <p:txBody>
          <a:bodyPr>
            <a:noAutofit/>
          </a:bodyPr>
          <a:lstStyle>
            <a:lvl1pPr>
              <a:defRPr sz="3200">
                <a:solidFill>
                  <a:schemeClr val="bg2">
                    <a:lumMod val="25000"/>
                  </a:schemeClr>
                </a:solidFill>
                <a:latin typeface="+mn-lt"/>
                <a:cs typeface="Tahoma" pitchFamily="34" charset="0"/>
              </a:defRPr>
            </a:lvl1pPr>
          </a:lstStyle>
          <a:p>
            <a:r>
              <a:rPr lang="fr-FR" dirty="0" smtClean="0"/>
              <a:t>Cliquez pour modifier le style du titre</a:t>
            </a:r>
            <a:endParaRPr lang="fr-FR" dirty="0"/>
          </a:p>
        </p:txBody>
      </p:sp>
      <p:sp>
        <p:nvSpPr>
          <p:cNvPr id="3" name="Espace réservé du contenu 2"/>
          <p:cNvSpPr>
            <a:spLocks noGrp="1"/>
          </p:cNvSpPr>
          <p:nvPr>
            <p:ph idx="1"/>
          </p:nvPr>
        </p:nvSpPr>
        <p:spPr/>
        <p:txBody>
          <a:bodyPr>
            <a:normAutofit/>
          </a:bodyPr>
          <a:lstStyle>
            <a:lvl1pPr>
              <a:defRPr sz="2000" b="1">
                <a:solidFill>
                  <a:schemeClr val="tx2">
                    <a:lumMod val="50000"/>
                  </a:schemeClr>
                </a:solidFill>
                <a:latin typeface="+mn-lt"/>
              </a:defRPr>
            </a:lvl1pPr>
            <a:lvl2pPr>
              <a:defRPr sz="2000" b="1">
                <a:solidFill>
                  <a:schemeClr val="tx2">
                    <a:lumMod val="50000"/>
                  </a:schemeClr>
                </a:solidFill>
                <a:latin typeface="+mn-lt"/>
              </a:defRPr>
            </a:lvl2pPr>
            <a:lvl3pPr>
              <a:defRPr sz="2000" b="1">
                <a:solidFill>
                  <a:schemeClr val="tx2">
                    <a:lumMod val="50000"/>
                  </a:schemeClr>
                </a:solidFill>
                <a:latin typeface="+mn-lt"/>
              </a:defRPr>
            </a:lvl3pPr>
          </a:lstStyle>
          <a:p>
            <a:pPr lvl="0"/>
            <a:r>
              <a:rPr lang="fr-FR" dirty="0" smtClean="0"/>
              <a:t>Cliquez pour modifier les styles du texte du masque</a:t>
            </a:r>
          </a:p>
          <a:p>
            <a:pPr lvl="1"/>
            <a:r>
              <a:rPr lang="fr-FR" dirty="0" smtClean="0"/>
              <a:t>Deuxième niveau</a:t>
            </a:r>
          </a:p>
          <a:p>
            <a:pPr lvl="2"/>
            <a:r>
              <a:rPr lang="fr-FR" dirty="0" smtClean="0"/>
              <a:t>Troisième niveau</a:t>
            </a:r>
          </a:p>
        </p:txBody>
      </p:sp>
      <p:sp>
        <p:nvSpPr>
          <p:cNvPr id="4" name="Espace réservé de la date 3"/>
          <p:cNvSpPr>
            <a:spLocks noGrp="1"/>
          </p:cNvSpPr>
          <p:nvPr>
            <p:ph type="dt" sz="half" idx="10"/>
          </p:nvPr>
        </p:nvSpPr>
        <p:spPr/>
        <p:txBody>
          <a:bodyPr/>
          <a:lstStyle/>
          <a:p>
            <a:fld id="{457E4C18-2365-47C8-B985-EBC27EAB9E0D}" type="datetimeFigureOut">
              <a:rPr lang="fr-FR" smtClean="0"/>
              <a:pPr/>
              <a:t>17/05/2015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34682D-D239-4971-B7CD-1FAB7DC292AD}" type="slidenum">
              <a:rPr lang="fr-FR" smtClean="0"/>
              <a:pPr/>
              <a:t>‹N°›</a:t>
            </a:fld>
            <a:endParaRPr lang="fr-FR"/>
          </a:p>
        </p:txBody>
      </p:sp>
    </p:spTree>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pic>
        <p:nvPicPr>
          <p:cNvPr id="6" name="Image 5" descr="verre_de_lait_petit.JPG"/>
          <p:cNvPicPr>
            <a:picLocks noChangeAspect="1"/>
          </p:cNvPicPr>
          <p:nvPr userDrawn="1"/>
        </p:nvPicPr>
        <p:blipFill>
          <a:blip r:embed="rId2" cstate="print"/>
          <a:stretch>
            <a:fillRect/>
          </a:stretch>
        </p:blipFill>
        <p:spPr>
          <a:xfrm>
            <a:off x="0" y="0"/>
            <a:ext cx="819150" cy="1352550"/>
          </a:xfrm>
          <a:prstGeom prst="rect">
            <a:avLst/>
          </a:prstGeom>
        </p:spPr>
      </p:pic>
      <p:pic>
        <p:nvPicPr>
          <p:cNvPr id="7" name="Image 6" descr="bandeau3.JPG"/>
          <p:cNvPicPr>
            <a:picLocks noChangeAspect="1"/>
          </p:cNvPicPr>
          <p:nvPr userDrawn="1"/>
        </p:nvPicPr>
        <p:blipFill>
          <a:blip r:embed="rId3" cstate="print"/>
          <a:stretch>
            <a:fillRect/>
          </a:stretch>
        </p:blipFill>
        <p:spPr>
          <a:xfrm>
            <a:off x="792000" y="0"/>
            <a:ext cx="8391525" cy="1362075"/>
          </a:xfrm>
          <a:prstGeom prst="rect">
            <a:avLst/>
          </a:prstGeom>
        </p:spPr>
      </p:pic>
      <p:pic>
        <p:nvPicPr>
          <p:cNvPr id="8" name="Image 7" descr="verre_flou2.JPG"/>
          <p:cNvPicPr>
            <a:picLocks noChangeAspect="1"/>
          </p:cNvPicPr>
          <p:nvPr userDrawn="1"/>
        </p:nvPicPr>
        <p:blipFill>
          <a:blip r:embed="rId4" cstate="print"/>
          <a:stretch>
            <a:fillRect/>
          </a:stretch>
        </p:blipFill>
        <p:spPr>
          <a:xfrm>
            <a:off x="0" y="1339200"/>
            <a:ext cx="9144000" cy="5570046"/>
          </a:xfrm>
          <a:prstGeom prst="rect">
            <a:avLst/>
          </a:prstGeom>
        </p:spPr>
      </p:pic>
      <p:sp>
        <p:nvSpPr>
          <p:cNvPr id="2" name="Titre 1"/>
          <p:cNvSpPr>
            <a:spLocks noGrp="1"/>
          </p:cNvSpPr>
          <p:nvPr>
            <p:ph type="title"/>
          </p:nvPr>
        </p:nvSpPr>
        <p:spPr/>
        <p:txBody>
          <a:bodyPr>
            <a:normAutofit/>
          </a:bodyPr>
          <a:lstStyle>
            <a:lvl1pPr>
              <a:defRPr sz="3200" b="1"/>
            </a:lvl1pPr>
          </a:lstStyle>
          <a:p>
            <a:r>
              <a:rPr lang="fr-FR" dirty="0" smtClean="0"/>
              <a:t>Cliquez pour modifier le style du titre</a:t>
            </a:r>
            <a:endParaRPr lang="fr-FR" dirty="0"/>
          </a:p>
        </p:txBody>
      </p:sp>
      <p:sp>
        <p:nvSpPr>
          <p:cNvPr id="3" name="Espace réservé de la date 2"/>
          <p:cNvSpPr>
            <a:spLocks noGrp="1"/>
          </p:cNvSpPr>
          <p:nvPr>
            <p:ph type="dt" sz="half" idx="10"/>
          </p:nvPr>
        </p:nvSpPr>
        <p:spPr/>
        <p:txBody>
          <a:bodyPr/>
          <a:lstStyle/>
          <a:p>
            <a:fld id="{457E4C18-2365-47C8-B985-EBC27EAB9E0D}" type="datetimeFigureOut">
              <a:rPr lang="fr-FR" smtClean="0"/>
              <a:pPr/>
              <a:t>17/05/2015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34682D-D239-4971-B7CD-1FAB7DC292AD}" type="slidenum">
              <a:rPr lang="fr-FR" smtClean="0"/>
              <a:pPr/>
              <a:t>‹N°›</a:t>
            </a:fld>
            <a:endParaRPr lang="fr-FR"/>
          </a:p>
        </p:txBody>
      </p:sp>
    </p:spTree>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7" name="Image 6" descr="verre_de_lait_petit.JPG"/>
          <p:cNvPicPr>
            <a:picLocks noChangeAspect="1"/>
          </p:cNvPicPr>
          <p:nvPr userDrawn="1"/>
        </p:nvPicPr>
        <p:blipFill>
          <a:blip r:embed="rId2" cstate="print"/>
          <a:stretch>
            <a:fillRect/>
          </a:stretch>
        </p:blipFill>
        <p:spPr>
          <a:xfrm>
            <a:off x="0" y="0"/>
            <a:ext cx="819150" cy="1352550"/>
          </a:xfrm>
          <a:prstGeom prst="rect">
            <a:avLst/>
          </a:prstGeom>
        </p:spPr>
      </p:pic>
      <p:pic>
        <p:nvPicPr>
          <p:cNvPr id="8" name="Image 7" descr="bandeau3.JPG"/>
          <p:cNvPicPr>
            <a:picLocks noChangeAspect="1"/>
          </p:cNvPicPr>
          <p:nvPr userDrawn="1"/>
        </p:nvPicPr>
        <p:blipFill>
          <a:blip r:embed="rId3" cstate="print"/>
          <a:stretch>
            <a:fillRect/>
          </a:stretch>
        </p:blipFill>
        <p:spPr>
          <a:xfrm>
            <a:off x="792000" y="0"/>
            <a:ext cx="8391525" cy="1362075"/>
          </a:xfrm>
          <a:prstGeom prst="rect">
            <a:avLst/>
          </a:prstGeom>
        </p:spPr>
      </p:pic>
      <p:pic>
        <p:nvPicPr>
          <p:cNvPr id="9" name="Image 8" descr="verre_flou2.JPG"/>
          <p:cNvPicPr>
            <a:picLocks noChangeAspect="1"/>
          </p:cNvPicPr>
          <p:nvPr userDrawn="1"/>
        </p:nvPicPr>
        <p:blipFill>
          <a:blip r:embed="rId4" cstate="print"/>
          <a:stretch>
            <a:fillRect/>
          </a:stretch>
        </p:blipFill>
        <p:spPr>
          <a:xfrm>
            <a:off x="0" y="1339200"/>
            <a:ext cx="9144000" cy="5570046"/>
          </a:xfrm>
          <a:prstGeom prst="rect">
            <a:avLst/>
          </a:prstGeom>
        </p:spPr>
      </p:pic>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smtClean="0"/>
              <a:t>Cliquez pour modifier les styles du texte du masque</a:t>
            </a:r>
          </a:p>
        </p:txBody>
      </p:sp>
      <p:sp>
        <p:nvSpPr>
          <p:cNvPr id="4" name="Espace réservé de la date 3"/>
          <p:cNvSpPr>
            <a:spLocks noGrp="1"/>
          </p:cNvSpPr>
          <p:nvPr>
            <p:ph type="dt" sz="half" idx="10"/>
          </p:nvPr>
        </p:nvSpPr>
        <p:spPr/>
        <p:txBody>
          <a:bodyPr/>
          <a:lstStyle/>
          <a:p>
            <a:fld id="{457E4C18-2365-47C8-B985-EBC27EAB9E0D}" type="datetimeFigureOut">
              <a:rPr lang="fr-FR" smtClean="0"/>
              <a:pPr/>
              <a:t>17/05/2015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34682D-D239-4971-B7CD-1FAB7DC292AD}" type="slidenum">
              <a:rPr lang="fr-FR" smtClean="0"/>
              <a:pPr/>
              <a:t>‹N°›</a:t>
            </a:fld>
            <a:endParaRPr lang="fr-FR"/>
          </a:p>
        </p:txBody>
      </p:sp>
    </p:spTree>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8" name="Image 7" descr="verre_de_lait_petit.JPG"/>
          <p:cNvPicPr>
            <a:picLocks noChangeAspect="1"/>
          </p:cNvPicPr>
          <p:nvPr userDrawn="1"/>
        </p:nvPicPr>
        <p:blipFill>
          <a:blip r:embed="rId2" cstate="print"/>
          <a:stretch>
            <a:fillRect/>
          </a:stretch>
        </p:blipFill>
        <p:spPr>
          <a:xfrm>
            <a:off x="0" y="0"/>
            <a:ext cx="819150" cy="1352550"/>
          </a:xfrm>
          <a:prstGeom prst="rect">
            <a:avLst/>
          </a:prstGeom>
        </p:spPr>
      </p:pic>
      <p:pic>
        <p:nvPicPr>
          <p:cNvPr id="9" name="Image 8" descr="bandeau3.JPG"/>
          <p:cNvPicPr>
            <a:picLocks noChangeAspect="1"/>
          </p:cNvPicPr>
          <p:nvPr userDrawn="1"/>
        </p:nvPicPr>
        <p:blipFill>
          <a:blip r:embed="rId3" cstate="print"/>
          <a:stretch>
            <a:fillRect/>
          </a:stretch>
        </p:blipFill>
        <p:spPr>
          <a:xfrm>
            <a:off x="792000" y="0"/>
            <a:ext cx="8391525" cy="1362075"/>
          </a:xfrm>
          <a:prstGeom prst="rect">
            <a:avLst/>
          </a:prstGeom>
        </p:spPr>
      </p:pic>
      <p:pic>
        <p:nvPicPr>
          <p:cNvPr id="10" name="Image 9" descr="verre_flou2.JPG"/>
          <p:cNvPicPr>
            <a:picLocks noChangeAspect="1"/>
          </p:cNvPicPr>
          <p:nvPr userDrawn="1"/>
        </p:nvPicPr>
        <p:blipFill>
          <a:blip r:embed="rId4" cstate="print"/>
          <a:stretch>
            <a:fillRect/>
          </a:stretch>
        </p:blipFill>
        <p:spPr>
          <a:xfrm>
            <a:off x="0" y="1339200"/>
            <a:ext cx="9144000" cy="5570046"/>
          </a:xfrm>
          <a:prstGeom prst="rect">
            <a:avLst/>
          </a:prstGeom>
        </p:spPr>
      </p:pic>
      <p:sp>
        <p:nvSpPr>
          <p:cNvPr id="2" name="Titre 1"/>
          <p:cNvSpPr>
            <a:spLocks noGrp="1"/>
          </p:cNvSpPr>
          <p:nvPr>
            <p:ph type="title"/>
          </p:nvPr>
        </p:nvSpPr>
        <p:spPr/>
        <p:txBody>
          <a:bodyPr>
            <a:normAutofit/>
          </a:bodyPr>
          <a:lstStyle>
            <a:lvl1pPr>
              <a:defRPr sz="3200" b="1"/>
            </a:lvl1pPr>
          </a:lstStyle>
          <a:p>
            <a:r>
              <a:rPr lang="fr-FR" dirty="0" smtClean="0"/>
              <a:t>Cliquez pour modifier le style du titre</a:t>
            </a:r>
            <a:endParaRPr lang="fr-FR" dirty="0"/>
          </a:p>
        </p:txBody>
      </p:sp>
      <p:sp>
        <p:nvSpPr>
          <p:cNvPr id="3" name="Espace réservé du contenu 2"/>
          <p:cNvSpPr>
            <a:spLocks noGrp="1"/>
          </p:cNvSpPr>
          <p:nvPr>
            <p:ph sz="half" idx="1"/>
          </p:nvPr>
        </p:nvSpPr>
        <p:spPr>
          <a:xfrm>
            <a:off x="457200" y="1600200"/>
            <a:ext cx="4038600" cy="4525963"/>
          </a:xfrm>
        </p:spPr>
        <p:txBody>
          <a:bodyPr/>
          <a:lstStyle>
            <a:lvl1pPr>
              <a:defRPr sz="2800">
                <a:solidFill>
                  <a:schemeClr val="tx2">
                    <a:lumMod val="50000"/>
                  </a:schemeClr>
                </a:solidFill>
              </a:defRPr>
            </a:lvl1pPr>
            <a:lvl2pPr>
              <a:defRPr sz="2400">
                <a:solidFill>
                  <a:schemeClr val="tx2">
                    <a:lumMod val="50000"/>
                  </a:schemeClr>
                </a:solidFill>
              </a:defRPr>
            </a:lvl2pPr>
            <a:lvl3pPr>
              <a:defRPr sz="2000">
                <a:solidFill>
                  <a:schemeClr val="tx2">
                    <a:lumMod val="50000"/>
                  </a:schemeClr>
                </a:solidFill>
              </a:defRPr>
            </a:lvl3pPr>
            <a:lvl4pPr>
              <a:defRPr sz="1800">
                <a:solidFill>
                  <a:schemeClr val="tx2">
                    <a:lumMod val="50000"/>
                  </a:schemeClr>
                </a:solidFill>
              </a:defRPr>
            </a:lvl4pPr>
            <a:lvl5pPr>
              <a:defRPr sz="1800">
                <a:solidFill>
                  <a:schemeClr val="tx2">
                    <a:lumMod val="50000"/>
                  </a:schemeClr>
                </a:solidFill>
              </a:defRPr>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contenu 3"/>
          <p:cNvSpPr>
            <a:spLocks noGrp="1"/>
          </p:cNvSpPr>
          <p:nvPr>
            <p:ph sz="half" idx="2"/>
          </p:nvPr>
        </p:nvSpPr>
        <p:spPr>
          <a:xfrm>
            <a:off x="4648200" y="1600200"/>
            <a:ext cx="4038600" cy="4525963"/>
          </a:xfrm>
        </p:spPr>
        <p:txBody>
          <a:bodyPr/>
          <a:lstStyle>
            <a:lvl1pPr>
              <a:defRPr sz="2800">
                <a:solidFill>
                  <a:schemeClr val="tx2">
                    <a:lumMod val="50000"/>
                  </a:schemeClr>
                </a:solidFill>
              </a:defRPr>
            </a:lvl1pPr>
            <a:lvl2pPr>
              <a:defRPr sz="2400">
                <a:solidFill>
                  <a:schemeClr val="tx2">
                    <a:lumMod val="50000"/>
                  </a:schemeClr>
                </a:solidFill>
              </a:defRPr>
            </a:lvl2pPr>
            <a:lvl3pPr>
              <a:defRPr sz="2000">
                <a:solidFill>
                  <a:schemeClr val="tx2">
                    <a:lumMod val="50000"/>
                  </a:schemeClr>
                </a:solidFill>
              </a:defRPr>
            </a:lvl3pPr>
            <a:lvl4pPr>
              <a:defRPr sz="1800">
                <a:solidFill>
                  <a:schemeClr val="tx2">
                    <a:lumMod val="50000"/>
                  </a:schemeClr>
                </a:solidFill>
              </a:defRPr>
            </a:lvl4pPr>
            <a:lvl5pPr>
              <a:defRPr sz="1800">
                <a:solidFill>
                  <a:schemeClr val="tx2">
                    <a:lumMod val="50000"/>
                  </a:schemeClr>
                </a:solidFill>
              </a:defRPr>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e la date 4"/>
          <p:cNvSpPr>
            <a:spLocks noGrp="1"/>
          </p:cNvSpPr>
          <p:nvPr>
            <p:ph type="dt" sz="half" idx="10"/>
          </p:nvPr>
        </p:nvSpPr>
        <p:spPr/>
        <p:txBody>
          <a:bodyPr/>
          <a:lstStyle/>
          <a:p>
            <a:fld id="{457E4C18-2365-47C8-B985-EBC27EAB9E0D}" type="datetimeFigureOut">
              <a:rPr lang="fr-FR" smtClean="0"/>
              <a:pPr/>
              <a:t>17/05/2015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34682D-D239-4971-B7CD-1FAB7DC292AD}" type="slidenum">
              <a:rPr lang="fr-FR" smtClean="0"/>
              <a:pPr/>
              <a:t>‹N°›</a:t>
            </a:fld>
            <a:endParaRPr lang="fr-FR"/>
          </a:p>
        </p:txBody>
      </p:sp>
    </p:spTree>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dirty="0" smtClean="0"/>
              <a:t>Cliquez pour modifier le style du titre</a:t>
            </a:r>
            <a:endParaRPr lang="fr-FR" dirty="0"/>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57E4C18-2365-47C8-B985-EBC27EAB9E0D}" type="datetimeFigureOut">
              <a:rPr lang="fr-FR" smtClean="0"/>
              <a:pPr/>
              <a:t>17/05/2015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34682D-D239-4971-B7CD-1FAB7DC292AD}" type="slidenum">
              <a:rPr lang="fr-FR" smtClean="0"/>
              <a:pPr/>
              <a:t>‹N°›</a:t>
            </a:fld>
            <a:endParaRPr lang="fr-FR"/>
          </a:p>
        </p:txBody>
      </p:sp>
    </p:spTree>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Cliquez pour modifier le style du titre</a:t>
            </a:r>
            <a:endParaRPr lang="fr-FR" dirty="0"/>
          </a:p>
        </p:txBody>
      </p:sp>
      <p:sp>
        <p:nvSpPr>
          <p:cNvPr id="3" name="Espace réservé de la date 2"/>
          <p:cNvSpPr>
            <a:spLocks noGrp="1"/>
          </p:cNvSpPr>
          <p:nvPr>
            <p:ph type="dt" sz="half" idx="10"/>
          </p:nvPr>
        </p:nvSpPr>
        <p:spPr/>
        <p:txBody>
          <a:bodyPr/>
          <a:lstStyle/>
          <a:p>
            <a:fld id="{457E4C18-2365-47C8-B985-EBC27EAB9E0D}" type="datetimeFigureOut">
              <a:rPr lang="fr-FR" smtClean="0"/>
              <a:pPr/>
              <a:t>17/05/2015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34682D-D239-4971-B7CD-1FAB7DC292AD}" type="slidenum">
              <a:rPr lang="fr-FR" smtClean="0"/>
              <a:pPr/>
              <a:t>‹N°›</a:t>
            </a:fld>
            <a:endParaRPr lang="fr-FR"/>
          </a:p>
        </p:txBody>
      </p:sp>
    </p:spTree>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57E4C18-2365-47C8-B985-EBC27EAB9E0D}" type="datetimeFigureOut">
              <a:rPr lang="fr-FR" smtClean="0"/>
              <a:pPr/>
              <a:t>17/05/2015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34682D-D239-4971-B7CD-1FAB7DC292AD}" type="slidenum">
              <a:rPr lang="fr-FR" smtClean="0"/>
              <a:pPr/>
              <a:t>‹N°›</a:t>
            </a:fld>
            <a:endParaRPr lang="fr-FR"/>
          </a:p>
        </p:txBody>
      </p:sp>
    </p:spTree>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57E4C18-2365-47C8-B985-EBC27EAB9E0D}" type="datetimeFigureOut">
              <a:rPr lang="fr-FR" smtClean="0"/>
              <a:pPr/>
              <a:t>17/05/2015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34682D-D239-4971-B7CD-1FAB7DC292AD}" type="slidenum">
              <a:rPr lang="fr-FR" smtClean="0"/>
              <a:pPr/>
              <a:t>‹N°›</a:t>
            </a:fld>
            <a:endParaRPr lang="fr-FR"/>
          </a:p>
        </p:txBody>
      </p:sp>
    </p:spTree>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Image 6" descr="verre_de_lait_petit.JPG"/>
          <p:cNvPicPr>
            <a:picLocks noChangeAspect="1"/>
          </p:cNvPicPr>
          <p:nvPr userDrawn="1"/>
        </p:nvPicPr>
        <p:blipFill>
          <a:blip r:embed="rId15" cstate="print"/>
          <a:stretch>
            <a:fillRect/>
          </a:stretch>
        </p:blipFill>
        <p:spPr>
          <a:xfrm>
            <a:off x="0" y="0"/>
            <a:ext cx="819150" cy="1352550"/>
          </a:xfrm>
          <a:prstGeom prst="rect">
            <a:avLst/>
          </a:prstGeom>
        </p:spPr>
      </p:pic>
      <p:pic>
        <p:nvPicPr>
          <p:cNvPr id="8" name="Image 7" descr="bandeau3.JPG"/>
          <p:cNvPicPr>
            <a:picLocks noChangeAspect="1"/>
          </p:cNvPicPr>
          <p:nvPr userDrawn="1"/>
        </p:nvPicPr>
        <p:blipFill>
          <a:blip r:embed="rId16" cstate="print"/>
          <a:stretch>
            <a:fillRect/>
          </a:stretch>
        </p:blipFill>
        <p:spPr>
          <a:xfrm>
            <a:off x="792000" y="0"/>
            <a:ext cx="8391525" cy="1362075"/>
          </a:xfrm>
          <a:prstGeom prst="rect">
            <a:avLst/>
          </a:prstGeom>
        </p:spPr>
      </p:pic>
      <p:pic>
        <p:nvPicPr>
          <p:cNvPr id="9" name="Image 8" descr="verre_flou2.JPG"/>
          <p:cNvPicPr>
            <a:picLocks noChangeAspect="1"/>
          </p:cNvPicPr>
          <p:nvPr userDrawn="1"/>
        </p:nvPicPr>
        <p:blipFill>
          <a:blip r:embed="rId17" cstate="print"/>
          <a:stretch>
            <a:fillRect/>
          </a:stretch>
        </p:blipFill>
        <p:spPr>
          <a:xfrm>
            <a:off x="0" y="1339200"/>
            <a:ext cx="9144000" cy="5570046"/>
          </a:xfrm>
          <a:prstGeom prst="rect">
            <a:avLst/>
          </a:prstGeom>
        </p:spPr>
      </p:pic>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dirty="0" smtClean="0"/>
              <a:t>Cliquez pour modifier le style du titre</a:t>
            </a:r>
            <a:endParaRPr lang="fr-FR" dirty="0"/>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7E4C18-2365-47C8-B985-EBC27EAB9E0D}" type="datetimeFigureOut">
              <a:rPr lang="fr-FR" smtClean="0"/>
              <a:pPr/>
              <a:t>17/05/2015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34682D-D239-4971-B7CD-1FAB7DC292A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spd="med">
    <p:wipe dir="r"/>
  </p:transition>
  <p:txStyles>
    <p:titleStyle>
      <a:lvl1pPr algn="ctr" defTabSz="914400" rtl="0" eaLnBrk="1" latinLnBrk="0" hangingPunct="1">
        <a:spcBef>
          <a:spcPct val="0"/>
        </a:spcBef>
        <a:buNone/>
        <a:defRPr sz="3200" b="1" kern="1200">
          <a:solidFill>
            <a:schemeClr val="accent4">
              <a:lumMod val="50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2">
              <a:lumMod val="50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lumMod val="50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lumMod val="50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lumMod val="50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lumMod val="5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rtl="0"/>
            <a:r>
              <a:rPr lang="fr-FR" kern="1200" baseline="0" smtClean="0">
                <a:solidFill>
                  <a:srgbClr val="4A452A"/>
                </a:solidFill>
                <a:latin typeface="Tahoma"/>
              </a:rPr>
              <a:t>Les produits laitiers</a:t>
            </a:r>
          </a:p>
        </p:txBody>
      </p:sp>
      <p:sp>
        <p:nvSpPr>
          <p:cNvPr id="3" name="Espace réservé du texte 2"/>
          <p:cNvSpPr>
            <a:spLocks noGrp="1"/>
          </p:cNvSpPr>
          <p:nvPr>
            <p:ph type="subTitle" idx="1"/>
          </p:nvPr>
        </p:nvSpPr>
        <p:spPr/>
        <p:txBody>
          <a:bodyPr/>
          <a:lstStyle/>
          <a:p>
            <a:pPr lvl="0" rtl="0"/>
            <a:r>
              <a:rPr lang="fr-FR" kern="1200" baseline="0" smtClean="0">
                <a:solidFill>
                  <a:srgbClr val="DDD9C3"/>
                </a:solidFill>
                <a:latin typeface="Tahoma"/>
              </a:rPr>
              <a:t>C'est excellent pour la santé</a:t>
            </a:r>
          </a:p>
        </p:txBody>
      </p:sp>
    </p:spTree>
  </p:cSld>
  <p:clrMapOvr>
    <a:masterClrMapping/>
  </p:clrMapOvr>
  <p:transition spd="med" advClick="0" advTm="3000">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116632"/>
            <a:ext cx="8229600" cy="1143000"/>
          </a:xfrm>
        </p:spPr>
        <p:txBody>
          <a:bodyPr>
            <a:normAutofit/>
          </a:bodyPr>
          <a:lstStyle/>
          <a:p>
            <a:pPr rtl="0"/>
            <a:r>
              <a:rPr lang="fr-FR" b="0" kern="1200" baseline="0" dirty="0" smtClean="0">
                <a:solidFill>
                  <a:srgbClr val="4A452A"/>
                </a:solidFill>
                <a:latin typeface="Tahoma"/>
              </a:rPr>
              <a:t>Yaourt au lait entier pasteurisé</a:t>
            </a:r>
          </a:p>
        </p:txBody>
      </p:sp>
      <p:sp>
        <p:nvSpPr>
          <p:cNvPr id="3" name="Espace réservé du texte 2"/>
          <p:cNvSpPr>
            <a:spLocks noGrp="1"/>
          </p:cNvSpPr>
          <p:nvPr>
            <p:ph idx="1"/>
          </p:nvPr>
        </p:nvSpPr>
        <p:spPr>
          <a:xfrm>
            <a:off x="539552" y="2132856"/>
            <a:ext cx="8229600" cy="4525963"/>
          </a:xfrm>
        </p:spPr>
        <p:txBody>
          <a:bodyPr/>
          <a:lstStyle/>
          <a:p>
            <a:pPr lvl="0" rtl="0">
              <a:lnSpc>
                <a:spcPct val="150000"/>
              </a:lnSpc>
            </a:pPr>
            <a:r>
              <a:rPr lang="fr-FR" b="0" kern="1200" baseline="0" dirty="0" smtClean="0">
                <a:latin typeface="Calibri"/>
              </a:rPr>
              <a:t>Les yaourts au lait entier sont fabriqués à partir de lait ayant gardé toute sa crème. Savoureux et plus onctueux, ils font le bonheur de tous les gourmands. Si le lait a gardé toute sa crème, il a par contre été pasteurisé, afin de détruire les micro organismes indésirables pour l’homme</a:t>
            </a:r>
          </a:p>
        </p:txBody>
      </p:sp>
    </p:spTree>
  </p:cSld>
  <p:clrMapOvr>
    <a:masterClrMapping/>
  </p:clrMapOvr>
  <p:transition spd="med" advClick="0" advTm="3000">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0"/>
            <a:r>
              <a:rPr lang="fr-FR" b="1" kern="1200" baseline="0" dirty="0" smtClean="0">
                <a:solidFill>
                  <a:srgbClr val="4A452A"/>
                </a:solidFill>
                <a:latin typeface="+mj-lt"/>
              </a:rPr>
              <a:t>Yaourt nature demi-écrémé pasteurisé</a:t>
            </a:r>
          </a:p>
        </p:txBody>
      </p:sp>
      <p:sp>
        <p:nvSpPr>
          <p:cNvPr id="3" name="Espace réservé du texte 2"/>
          <p:cNvSpPr>
            <a:spLocks noGrp="1"/>
          </p:cNvSpPr>
          <p:nvPr>
            <p:ph idx="1"/>
          </p:nvPr>
        </p:nvSpPr>
        <p:spPr>
          <a:xfrm>
            <a:off x="467544" y="1988840"/>
            <a:ext cx="8229600" cy="4525963"/>
          </a:xfrm>
        </p:spPr>
        <p:txBody>
          <a:bodyPr>
            <a:normAutofit/>
          </a:bodyPr>
          <a:lstStyle/>
          <a:p>
            <a:pPr lvl="0" rtl="0">
              <a:lnSpc>
                <a:spcPct val="150000"/>
              </a:lnSpc>
            </a:pPr>
            <a:r>
              <a:rPr lang="fr-FR" b="0" kern="1200" baseline="0" dirty="0" smtClean="0">
                <a:latin typeface="Calibri"/>
              </a:rPr>
              <a:t>Le yaourt nature est le yaourt simple, sans adjonction de sucre ou d’autres aromates. Il est obtenu à partir de la fermentation du lait pasteurisé. Frais et savoureux, il est aussi le yaourt le plus simple à faire à la maison, avec du lait et les ferments lactiques adéquats. Le yaourt nature a par ailleurs des bienfaits sur la digestion, grâce à la présence des ferments lactiques qui continuent leur travail dans le tube digestif.</a:t>
            </a:r>
          </a:p>
          <a:p>
            <a:pPr lvl="0" rtl="0">
              <a:lnSpc>
                <a:spcPct val="150000"/>
              </a:lnSpc>
            </a:pPr>
            <a:endParaRPr lang="fr-FR" b="0" kern="1200" baseline="0" dirty="0" smtClean="0">
              <a:latin typeface="Calibri"/>
            </a:endParaRPr>
          </a:p>
        </p:txBody>
      </p:sp>
    </p:spTree>
  </p:cSld>
  <p:clrMapOvr>
    <a:masterClrMapping/>
  </p:clrMapOvr>
  <p:transition spd="med" advClick="0" advTm="3000">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0"/>
            <a:r>
              <a:rPr lang="fr-FR" b="0" kern="1200" baseline="0" dirty="0" smtClean="0">
                <a:solidFill>
                  <a:srgbClr val="4A452A"/>
                </a:solidFill>
                <a:latin typeface="Tahoma"/>
              </a:rPr>
              <a:t>Yaourt allégé</a:t>
            </a:r>
          </a:p>
        </p:txBody>
      </p:sp>
      <p:sp>
        <p:nvSpPr>
          <p:cNvPr id="3" name="Espace réservé du texte 2"/>
          <p:cNvSpPr>
            <a:spLocks noGrp="1"/>
          </p:cNvSpPr>
          <p:nvPr>
            <p:ph idx="1"/>
          </p:nvPr>
        </p:nvSpPr>
        <p:spPr>
          <a:xfrm>
            <a:off x="539552" y="1916832"/>
            <a:ext cx="8229600" cy="4525963"/>
          </a:xfrm>
        </p:spPr>
        <p:txBody>
          <a:bodyPr>
            <a:normAutofit/>
          </a:bodyPr>
          <a:lstStyle/>
          <a:p>
            <a:pPr lvl="0" rtl="0">
              <a:lnSpc>
                <a:spcPct val="150000"/>
              </a:lnSpc>
            </a:pPr>
            <a:r>
              <a:rPr lang="fr-FR" b="0" kern="1200" baseline="0" dirty="0" smtClean="0">
                <a:latin typeface="Calibri"/>
              </a:rPr>
              <a:t>Les yaourts allégés sont fabriqués à partir de lait écrémé, c’est-à-dire sans matière grasse. L’écrémage se fait grâce à une écrémeuse centrifugeuse qui sépare la crème du lait et laisse ainsi un lait allégé, toujours apte à se transformer grâce à l’ensemencement des ferments lactiques. Très présent dans les rayons frais de nos magasins alimentaires, ces yaourts à 0% de matière grasse sont parfaits pour tous les régimes minceur.</a:t>
            </a:r>
          </a:p>
          <a:p>
            <a:pPr lvl="0" rtl="0">
              <a:lnSpc>
                <a:spcPct val="150000"/>
              </a:lnSpc>
            </a:pPr>
            <a:endParaRPr lang="fr-FR" kern="1200" baseline="0" dirty="0" smtClean="0">
              <a:solidFill>
                <a:srgbClr val="000000"/>
              </a:solidFill>
              <a:latin typeface="Calibri"/>
            </a:endParaRPr>
          </a:p>
        </p:txBody>
      </p:sp>
    </p:spTree>
  </p:cSld>
  <p:clrMapOvr>
    <a:masterClrMapping/>
  </p:clrMapOvr>
  <p:transition spd="med" advClick="0" advTm="3000">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0"/>
            <a:r>
              <a:rPr lang="fr-FR" b="1" kern="1200" baseline="0" smtClean="0">
                <a:solidFill>
                  <a:srgbClr val="4A452A"/>
                </a:solidFill>
                <a:latin typeface="Tahoma"/>
              </a:rPr>
              <a:t>La crème</a:t>
            </a:r>
          </a:p>
        </p:txBody>
      </p:sp>
      <p:sp>
        <p:nvSpPr>
          <p:cNvPr id="3" name="Espace réservé du texte 2"/>
          <p:cNvSpPr>
            <a:spLocks noGrp="1"/>
          </p:cNvSpPr>
          <p:nvPr>
            <p:ph type="body" idx="1"/>
          </p:nvPr>
        </p:nvSpPr>
        <p:spPr/>
        <p:txBody>
          <a:bodyPr/>
          <a:lstStyle/>
          <a:p>
            <a:pPr lvl="0" rtl="0">
              <a:lnSpc>
                <a:spcPct val="150000"/>
              </a:lnSpc>
            </a:pPr>
            <a:r>
              <a:rPr lang="fr-FR" b="1" kern="1200" baseline="0" dirty="0" smtClean="0">
                <a:solidFill>
                  <a:srgbClr val="4A452A"/>
                </a:solidFill>
                <a:latin typeface="Calibri"/>
              </a:rPr>
              <a:t>Il existe différentes variétés de crème : fraîche, allégée, liquide, épaisse, pasteurisée. Les crèmes se distinguent selon leur teneur en matière grasse, leur conservation et leur texture.</a:t>
            </a:r>
          </a:p>
          <a:p>
            <a:pPr lvl="0" rtl="0"/>
            <a:endParaRPr lang="fr-FR" kern="1200" baseline="0" dirty="0" smtClean="0">
              <a:solidFill>
                <a:srgbClr val="4A452A"/>
              </a:solidFill>
              <a:latin typeface="Calibri"/>
            </a:endParaRPr>
          </a:p>
        </p:txBody>
      </p:sp>
    </p:spTree>
  </p:cSld>
  <p:clrMapOvr>
    <a:masterClrMapping/>
  </p:clrMapOvr>
  <p:transition spd="med" advClick="0" advTm="3000">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116632"/>
            <a:ext cx="8229600" cy="1143000"/>
          </a:xfrm>
        </p:spPr>
        <p:txBody>
          <a:bodyPr>
            <a:normAutofit/>
          </a:bodyPr>
          <a:lstStyle/>
          <a:p>
            <a:pPr rtl="0"/>
            <a:r>
              <a:rPr lang="fr-FR" b="1" kern="1200" baseline="0" dirty="0" smtClean="0">
                <a:solidFill>
                  <a:srgbClr val="4A452A"/>
                </a:solidFill>
                <a:latin typeface="+mj-lt"/>
              </a:rPr>
              <a:t>Crème fraîche : crue ou pasteurisée </a:t>
            </a:r>
          </a:p>
        </p:txBody>
      </p:sp>
      <p:sp>
        <p:nvSpPr>
          <p:cNvPr id="3" name="Espace réservé du texte 2"/>
          <p:cNvSpPr>
            <a:spLocks noGrp="1"/>
          </p:cNvSpPr>
          <p:nvPr>
            <p:ph idx="1"/>
          </p:nvPr>
        </p:nvSpPr>
        <p:spPr/>
        <p:txBody>
          <a:bodyPr>
            <a:normAutofit/>
          </a:bodyPr>
          <a:lstStyle/>
          <a:p>
            <a:pPr lvl="0" rtl="0">
              <a:lnSpc>
                <a:spcPct val="150000"/>
              </a:lnSpc>
            </a:pPr>
            <a:r>
              <a:rPr lang="fr-FR" b="0" kern="1200" baseline="0" dirty="0" smtClean="0">
                <a:latin typeface="Calibri"/>
              </a:rPr>
              <a:t>La crème crue est la crème issue de la séparation du lait et de la crème, directement après l’écrémage et sans passer par l’étape pasteurisation. Elle est liquide et contient de 30 à 40% de matières grasses.</a:t>
            </a:r>
          </a:p>
          <a:p>
            <a:pPr lvl="0" rtl="0">
              <a:lnSpc>
                <a:spcPct val="150000"/>
              </a:lnSpc>
            </a:pPr>
            <a:r>
              <a:rPr lang="fr-FR" b="0" kern="1200" baseline="0" dirty="0" smtClean="0">
                <a:latin typeface="Calibri"/>
              </a:rPr>
              <a:t>Toujours de texture liquide, la crème pasteurisée a subit le processus de pasteurisation. Elle a donc été chauffée à 72°C pendant une vingtaine de seconde afin d’éliminer les micro-organismes indésirables pour l’homme. Cette crème se prête particulièrement bien au foisonnement. Elle prend ainsi une texture plus légère et volumineuse en étant battue pour y incorporer des bulles d’air. Elle est parfaite pour les chantilly par exemple.</a:t>
            </a:r>
          </a:p>
          <a:p>
            <a:pPr lvl="0" rtl="0">
              <a:lnSpc>
                <a:spcPct val="150000"/>
              </a:lnSpc>
            </a:pPr>
            <a:endParaRPr lang="fr-FR" b="0" kern="1200" baseline="0" dirty="0" smtClean="0">
              <a:latin typeface="Calibri"/>
            </a:endParaRPr>
          </a:p>
        </p:txBody>
      </p:sp>
    </p:spTree>
  </p:cSld>
  <p:clrMapOvr>
    <a:masterClrMapping/>
  </p:clrMapOvr>
  <p:transition spd="med" advClick="0" advTm="3000">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0"/>
            <a:r>
              <a:rPr lang="fr-FR" b="1" kern="1200" baseline="0" dirty="0" smtClean="0">
                <a:solidFill>
                  <a:srgbClr val="4A452A"/>
                </a:solidFill>
                <a:latin typeface="+mj-lt"/>
              </a:rPr>
              <a:t>Crème de longue conservation</a:t>
            </a:r>
          </a:p>
        </p:txBody>
      </p:sp>
      <p:sp>
        <p:nvSpPr>
          <p:cNvPr id="3" name="Espace réservé du texte 2"/>
          <p:cNvSpPr>
            <a:spLocks noGrp="1"/>
          </p:cNvSpPr>
          <p:nvPr>
            <p:ph idx="1"/>
          </p:nvPr>
        </p:nvSpPr>
        <p:spPr/>
        <p:txBody>
          <a:bodyPr>
            <a:normAutofit/>
          </a:bodyPr>
          <a:lstStyle/>
          <a:p>
            <a:pPr lvl="0" rtl="0">
              <a:lnSpc>
                <a:spcPct val="150000"/>
              </a:lnSpc>
            </a:pPr>
            <a:r>
              <a:rPr lang="fr-FR" b="0" kern="1200" baseline="0" dirty="0" smtClean="0">
                <a:latin typeface="Calibri"/>
              </a:rPr>
              <a:t>Certaines crèmes liquides vendues en magasins sont dites de longue conservation. Elles peuvent être stockées plusieurs semaines dans un endroit frais et sec. Pour se conserver aussi longtemps, ces crèmes ont été soit stérilisées, soit chauffées selon le procédé UHT. Pour la stérilisation, il s’agit de chauffer la crème pendant 15 à 20 minutes à 115°C. Avec le procédé UHT (ou Ultra Haute Température), on chauffe la crème pendant 2 secondes à 150°C. La crème est ensuite rapidement refroidie, ce qui a pour résultat de mieux conserver ses qualités gustatives.</a:t>
            </a:r>
          </a:p>
          <a:p>
            <a:pPr lvl="0" rtl="0"/>
            <a:endParaRPr lang="fr-FR" kern="1200" baseline="0" dirty="0" smtClean="0">
              <a:solidFill>
                <a:srgbClr val="000000"/>
              </a:solidFill>
              <a:latin typeface="Calibri"/>
            </a:endParaRPr>
          </a:p>
        </p:txBody>
      </p:sp>
    </p:spTree>
  </p:cSld>
  <p:clrMapOvr>
    <a:masterClrMapping/>
  </p:clrMapOvr>
  <p:transition spd="med" advClick="0" advTm="3000">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0"/>
            <a:r>
              <a:rPr lang="fr-FR" b="1" kern="1200" baseline="0" dirty="0" smtClean="0">
                <a:solidFill>
                  <a:srgbClr val="4A452A"/>
                </a:solidFill>
                <a:latin typeface="+mj-lt"/>
              </a:rPr>
              <a:t>Crème allégée</a:t>
            </a:r>
          </a:p>
        </p:txBody>
      </p:sp>
      <p:sp>
        <p:nvSpPr>
          <p:cNvPr id="3" name="Espace réservé du texte 2"/>
          <p:cNvSpPr>
            <a:spLocks noGrp="1"/>
          </p:cNvSpPr>
          <p:nvPr>
            <p:ph idx="1"/>
          </p:nvPr>
        </p:nvSpPr>
        <p:spPr>
          <a:xfrm>
            <a:off x="539552" y="1988840"/>
            <a:ext cx="8229600" cy="4525963"/>
          </a:xfrm>
        </p:spPr>
        <p:txBody>
          <a:bodyPr>
            <a:normAutofit/>
          </a:bodyPr>
          <a:lstStyle/>
          <a:p>
            <a:pPr lvl="0" rtl="0">
              <a:lnSpc>
                <a:spcPct val="150000"/>
              </a:lnSpc>
            </a:pPr>
            <a:r>
              <a:rPr lang="fr-FR" kern="1200" baseline="0" dirty="0" smtClean="0">
                <a:latin typeface="Calibri"/>
              </a:rPr>
              <a:t>C’est au moment de l’écrémage que se détermine la teneur en matière grasse de la crème. Le lait placé dans une centrifugeuse y est séparé de la crème. Dans cette écrémeuse centrifugeuse, les corps gras ont la propriété d’être plus légers que les autres composants du lait. Ils restent donc au centre. Pour déterminer si la crème sera ainsi allégée, il suffit de la prélever au plus loin du centre. Il arrive qu’elle ne soit pas assez épaisse : il suffit alors de rajouter des épaississants pour lui donner la texture d’une crème non allégée.</a:t>
            </a:r>
          </a:p>
          <a:p>
            <a:pPr lvl="0" rtl="0"/>
            <a:endParaRPr lang="fr-FR" kern="1200" baseline="0" dirty="0" smtClean="0">
              <a:solidFill>
                <a:srgbClr val="000000"/>
              </a:solidFill>
              <a:latin typeface="Calibri"/>
            </a:endParaRPr>
          </a:p>
        </p:txBody>
      </p:sp>
    </p:spTree>
  </p:cSld>
  <p:clrMapOvr>
    <a:masterClrMapping/>
  </p:clrMapOvr>
  <p:transition spd="med" advClick="0" advTm="3000">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0"/>
            <a:r>
              <a:rPr lang="fr-FR" b="1" kern="1200" baseline="0" smtClean="0">
                <a:solidFill>
                  <a:srgbClr val="4A452A"/>
                </a:solidFill>
                <a:latin typeface="Tahoma"/>
              </a:rPr>
              <a:t>Le beurre</a:t>
            </a:r>
          </a:p>
        </p:txBody>
      </p:sp>
      <p:sp>
        <p:nvSpPr>
          <p:cNvPr id="3" name="Espace réservé du texte 2"/>
          <p:cNvSpPr>
            <a:spLocks noGrp="1"/>
          </p:cNvSpPr>
          <p:nvPr>
            <p:ph type="body" idx="1"/>
          </p:nvPr>
        </p:nvSpPr>
        <p:spPr>
          <a:xfrm>
            <a:off x="722313" y="2204865"/>
            <a:ext cx="7772400" cy="2202036"/>
          </a:xfrm>
        </p:spPr>
        <p:txBody>
          <a:bodyPr>
            <a:normAutofit/>
          </a:bodyPr>
          <a:lstStyle/>
          <a:p>
            <a:pPr lvl="0" rtl="0">
              <a:lnSpc>
                <a:spcPct val="150000"/>
              </a:lnSpc>
            </a:pPr>
            <a:r>
              <a:rPr lang="fr-FR" b="1" kern="1200" baseline="0" dirty="0" smtClean="0">
                <a:solidFill>
                  <a:srgbClr val="4A452A"/>
                </a:solidFill>
                <a:latin typeface="Calibri"/>
              </a:rPr>
              <a:t>Il existe désormais différentes variétés de beurre, du beurre demi-sel, au beurre allégé, en passant par le beurre facile à tartiner. Chaque type de beurre propose ainsi de nouvelles saveurs en parfaite harmonie avec l’onctuosité de ce produit laitier.</a:t>
            </a:r>
          </a:p>
        </p:txBody>
      </p:sp>
    </p:spTree>
  </p:cSld>
  <p:clrMapOvr>
    <a:masterClrMapping/>
  </p:clrMapOvr>
  <p:transition spd="med" advClick="0" advTm="3000">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0"/>
            <a:r>
              <a:rPr lang="fr-FR" b="1" kern="1200" baseline="0" dirty="0" smtClean="0">
                <a:solidFill>
                  <a:srgbClr val="4A452A"/>
                </a:solidFill>
                <a:latin typeface="+mj-lt"/>
              </a:rPr>
              <a:t>Beurre cru</a:t>
            </a:r>
          </a:p>
        </p:txBody>
      </p:sp>
      <p:sp>
        <p:nvSpPr>
          <p:cNvPr id="3" name="Espace réservé du texte 2"/>
          <p:cNvSpPr>
            <a:spLocks noGrp="1"/>
          </p:cNvSpPr>
          <p:nvPr>
            <p:ph idx="1"/>
          </p:nvPr>
        </p:nvSpPr>
        <p:spPr>
          <a:xfrm>
            <a:off x="467544" y="2492896"/>
            <a:ext cx="8229600" cy="4525963"/>
          </a:xfrm>
        </p:spPr>
        <p:txBody>
          <a:bodyPr/>
          <a:lstStyle/>
          <a:p>
            <a:pPr lvl="0" rtl="0">
              <a:lnSpc>
                <a:spcPct val="150000"/>
              </a:lnSpc>
            </a:pPr>
            <a:r>
              <a:rPr lang="fr-FR" kern="1200" baseline="0" dirty="0" smtClean="0">
                <a:latin typeface="Calibri"/>
              </a:rPr>
              <a:t>Si tous les beurres sont issus de la crème, le beurre cru est fabriqué à partir de crème crue, non pasteurisée. Comme tous les produits laitiers crus, ce beurre est fragile et ne se conserve pas longtemps. C’est toutefois le beurre le plus riche en goût.</a:t>
            </a:r>
          </a:p>
        </p:txBody>
      </p:sp>
    </p:spTree>
  </p:cSld>
  <p:clrMapOvr>
    <a:masterClrMapping/>
  </p:clrMapOvr>
  <p:transition spd="med" advClick="0" advTm="3000">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0"/>
            <a:r>
              <a:rPr lang="fr-FR" b="1" kern="1200" baseline="0" dirty="0" smtClean="0">
                <a:solidFill>
                  <a:srgbClr val="4A452A"/>
                </a:solidFill>
                <a:latin typeface="+mj-lt"/>
              </a:rPr>
              <a:t>Beurre allégé et léger</a:t>
            </a:r>
          </a:p>
        </p:txBody>
      </p:sp>
      <p:sp>
        <p:nvSpPr>
          <p:cNvPr id="3" name="Espace réservé du texte 2"/>
          <p:cNvSpPr>
            <a:spLocks noGrp="1"/>
          </p:cNvSpPr>
          <p:nvPr>
            <p:ph idx="1"/>
          </p:nvPr>
        </p:nvSpPr>
        <p:spPr/>
        <p:txBody>
          <a:bodyPr/>
          <a:lstStyle/>
          <a:p>
            <a:pPr lvl="0" rtl="0">
              <a:lnSpc>
                <a:spcPct val="150000"/>
              </a:lnSpc>
            </a:pPr>
            <a:r>
              <a:rPr lang="fr-FR" kern="1200" baseline="0" dirty="0" smtClean="0">
                <a:latin typeface="Calibri"/>
              </a:rPr>
              <a:t>Régime oblige, les beurres allégés ont la cote. Plus faible en matière grasse, ils servent surtout pour les tartines et conservent leur goût sous des chaleurs douces, mais ils supportent très mal la cuisson, du fait de leur haute teneur en eau. Ces beurres sont fabriqués à partir de crème allégée et pasteurisée. Il arrive que certains additifs soient incorporés comme l’amidon ou la fécule par exemple. Le beurre allégé contient 60 à 65% de matière grasse, alors que le beurre dit léger en contient de 39 à 41</a:t>
            </a:r>
            <a:r>
              <a:rPr lang="fr-FR" kern="1200" baseline="0" dirty="0" smtClean="0">
                <a:latin typeface="Calibri"/>
              </a:rPr>
              <a:t>%.</a:t>
            </a:r>
            <a:endParaRPr lang="fr-FR" kern="1200" baseline="0" dirty="0" smtClean="0">
              <a:latin typeface="Calibri"/>
            </a:endParaRPr>
          </a:p>
        </p:txBody>
      </p:sp>
    </p:spTree>
  </p:cSld>
  <p:clrMapOvr>
    <a:masterClrMapping/>
  </p:clrMapOvr>
  <p:transition spd="med" advClick="0" advTm="3000">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0"/>
            <a:r>
              <a:rPr lang="fr-FR" b="1" kern="1200" baseline="0" dirty="0" smtClean="0">
                <a:solidFill>
                  <a:srgbClr val="4A452A"/>
                </a:solidFill>
                <a:latin typeface="Tahoma"/>
              </a:rPr>
              <a:t>Le lait</a:t>
            </a:r>
          </a:p>
        </p:txBody>
      </p:sp>
      <p:sp>
        <p:nvSpPr>
          <p:cNvPr id="3" name="Espace réservé du texte 2"/>
          <p:cNvSpPr>
            <a:spLocks noGrp="1"/>
          </p:cNvSpPr>
          <p:nvPr>
            <p:ph type="body" idx="1"/>
          </p:nvPr>
        </p:nvSpPr>
        <p:spPr/>
        <p:txBody>
          <a:bodyPr/>
          <a:lstStyle/>
          <a:p>
            <a:pPr lvl="0" rtl="0">
              <a:lnSpc>
                <a:spcPct val="150000"/>
              </a:lnSpc>
            </a:pPr>
            <a:r>
              <a:rPr lang="fr-FR" kern="1200" baseline="0" dirty="0" smtClean="0">
                <a:latin typeface="Calibri"/>
              </a:rPr>
              <a:t>Le lait peut être consommé sous différentes formes et différentes textures. Selon les goûts, vous pourrez ainsi choisir de consommer du lait frais, du lait demi-écrémé ou encore du lait en poudre. </a:t>
            </a:r>
          </a:p>
          <a:p>
            <a:pPr lvl="0" rtl="0"/>
            <a:endParaRPr lang="fr-FR" kern="1200" baseline="0" dirty="0" smtClean="0">
              <a:solidFill>
                <a:srgbClr val="4A452A"/>
              </a:solidFill>
              <a:latin typeface="Calibri"/>
            </a:endParaRPr>
          </a:p>
        </p:txBody>
      </p:sp>
    </p:spTree>
  </p:cSld>
  <p:clrMapOvr>
    <a:masterClrMapping/>
  </p:clrMapOvr>
  <p:transition spd="med" advClick="0" advTm="3000">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188640"/>
            <a:ext cx="8229600" cy="1143000"/>
          </a:xfrm>
        </p:spPr>
        <p:txBody>
          <a:bodyPr>
            <a:normAutofit/>
          </a:bodyPr>
          <a:lstStyle/>
          <a:p>
            <a:pPr rtl="0"/>
            <a:r>
              <a:rPr lang="fr-FR" kern="1200" baseline="0" dirty="0" smtClean="0">
                <a:solidFill>
                  <a:srgbClr val="4A452A"/>
                </a:solidFill>
              </a:rPr>
              <a:t>Lait de vache, lait de chèvre ou lait de brebis</a:t>
            </a:r>
          </a:p>
        </p:txBody>
      </p:sp>
      <p:sp>
        <p:nvSpPr>
          <p:cNvPr id="3" name="Espace réservé du texte 2"/>
          <p:cNvSpPr>
            <a:spLocks noGrp="1"/>
          </p:cNvSpPr>
          <p:nvPr>
            <p:ph idx="1"/>
          </p:nvPr>
        </p:nvSpPr>
        <p:spPr>
          <a:xfrm>
            <a:off x="467544" y="2060848"/>
            <a:ext cx="8229600" cy="4525963"/>
          </a:xfrm>
        </p:spPr>
        <p:txBody>
          <a:bodyPr>
            <a:normAutofit/>
          </a:bodyPr>
          <a:lstStyle/>
          <a:p>
            <a:pPr lvl="0" algn="just" rtl="0">
              <a:lnSpc>
                <a:spcPct val="150000"/>
              </a:lnSpc>
            </a:pPr>
            <a:r>
              <a:rPr lang="fr-FR" b="0" kern="1200" baseline="0" dirty="0" smtClean="0">
                <a:latin typeface="Calibri"/>
              </a:rPr>
              <a:t>Nous consommons essentiellement du lait ou des produits laitiers issus du lait de vache, mais les laits de brebis et de chèvre sont également appréciés et mis en bouteille. Si les laits de brebis et de chèvre sont parfaits pour la réalisation de certains fromages, ils ont également des vitamines A et D. Le lait de brebis est lui plus riche en lipides que le lait de vache, mais aussi en protéines, calcium, phosphore, vitamines A et D. En revanche leur goût est beaucoup plus prononcé. C’est donc avant tout une question de goût !</a:t>
            </a:r>
          </a:p>
          <a:p>
            <a:pPr lvl="0" rtl="0"/>
            <a:endParaRPr lang="fr-FR" kern="1200" baseline="0" dirty="0" smtClean="0">
              <a:latin typeface="Calibri"/>
            </a:endParaRPr>
          </a:p>
        </p:txBody>
      </p:sp>
    </p:spTree>
  </p:cSld>
  <p:clrMapOvr>
    <a:masterClrMapping/>
  </p:clrMapOvr>
  <p:transition spd="med" advClick="0" advTm="3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16632"/>
            <a:ext cx="8229600" cy="1143000"/>
          </a:xfrm>
        </p:spPr>
        <p:txBody>
          <a:bodyPr/>
          <a:lstStyle/>
          <a:p>
            <a:pPr rtl="0"/>
            <a:r>
              <a:rPr lang="fr-FR" kern="1200" baseline="0" dirty="0" smtClean="0">
                <a:solidFill>
                  <a:srgbClr val="4A452A"/>
                </a:solidFill>
              </a:rPr>
              <a:t>Le lait cru</a:t>
            </a:r>
          </a:p>
        </p:txBody>
      </p:sp>
      <p:sp>
        <p:nvSpPr>
          <p:cNvPr id="3" name="Espace réservé du texte 2"/>
          <p:cNvSpPr>
            <a:spLocks noGrp="1"/>
          </p:cNvSpPr>
          <p:nvPr>
            <p:ph idx="1"/>
          </p:nvPr>
        </p:nvSpPr>
        <p:spPr>
          <a:xfrm>
            <a:off x="467544" y="2060848"/>
            <a:ext cx="8229600" cy="4525963"/>
          </a:xfrm>
        </p:spPr>
        <p:txBody>
          <a:bodyPr/>
          <a:lstStyle/>
          <a:p>
            <a:pPr lvl="0" rtl="0">
              <a:lnSpc>
                <a:spcPct val="150000"/>
              </a:lnSpc>
            </a:pPr>
            <a:r>
              <a:rPr lang="fr-FR" b="0" kern="1200" baseline="0" dirty="0" smtClean="0">
                <a:latin typeface="Calibri"/>
              </a:rPr>
              <a:t>Le lait cru, est un lait fragile, mais plus onctueux et aromatisé que les autres laits. Il est embouteillé directement à la ferme, après la traite des vaches, où il est soumis à des contrôles strictes, puis déposé en magasin, au rayon frais. On le reconnait à son bouchon jaune. Le lait cru se conserve au maximum 72 heures au frais après mise en bouteille.</a:t>
            </a:r>
          </a:p>
        </p:txBody>
      </p:sp>
    </p:spTree>
  </p:cSld>
  <p:clrMapOvr>
    <a:masterClrMapping/>
  </p:clrMapOvr>
  <p:transition spd="med" advClick="0" advTm="3000">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0"/>
            <a:r>
              <a:rPr lang="fr-FR" kern="1200" baseline="0" dirty="0" smtClean="0">
                <a:solidFill>
                  <a:srgbClr val="4A452A"/>
                </a:solidFill>
              </a:rPr>
              <a:t>Le lait frais pasteurisé</a:t>
            </a:r>
          </a:p>
        </p:txBody>
      </p:sp>
      <p:sp>
        <p:nvSpPr>
          <p:cNvPr id="3" name="Espace réservé du texte 2"/>
          <p:cNvSpPr>
            <a:spLocks noGrp="1"/>
          </p:cNvSpPr>
          <p:nvPr>
            <p:ph idx="1"/>
          </p:nvPr>
        </p:nvSpPr>
        <p:spPr>
          <a:xfrm>
            <a:off x="467544" y="2060848"/>
            <a:ext cx="8229600" cy="4525963"/>
          </a:xfrm>
        </p:spPr>
        <p:txBody>
          <a:bodyPr/>
          <a:lstStyle/>
          <a:p>
            <a:pPr lvl="0" rtl="0">
              <a:lnSpc>
                <a:spcPct val="150000"/>
              </a:lnSpc>
            </a:pPr>
            <a:r>
              <a:rPr lang="fr-FR" b="0" kern="1200" baseline="0" dirty="0" smtClean="0">
                <a:latin typeface="Calibri"/>
              </a:rPr>
              <a:t>Le lait frais pasteurisé se trouve également au rayon frais des magasins alimentaires. Pasteurisé, c’est-à-dire chauffé à 72°C pendant vingt secondes, le lait frais est ainsi débarrassé des micro-organismes indésirables. Il peut être entier ou demi-écrémé et se conserve 7 jours à 4°C.</a:t>
            </a:r>
          </a:p>
        </p:txBody>
      </p:sp>
    </p:spTree>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0"/>
            <a:r>
              <a:rPr lang="fr-FR" kern="1200" baseline="0" dirty="0" smtClean="0">
                <a:solidFill>
                  <a:srgbClr val="4A452A"/>
                </a:solidFill>
              </a:rPr>
              <a:t>Le lait entier, demi-écrémé ou écrémé</a:t>
            </a:r>
          </a:p>
        </p:txBody>
      </p:sp>
      <p:sp>
        <p:nvSpPr>
          <p:cNvPr id="3" name="Espace réservé du texte 2"/>
          <p:cNvSpPr>
            <a:spLocks noGrp="1"/>
          </p:cNvSpPr>
          <p:nvPr>
            <p:ph idx="1"/>
          </p:nvPr>
        </p:nvSpPr>
        <p:spPr>
          <a:xfrm>
            <a:off x="467544" y="1844824"/>
            <a:ext cx="8229600" cy="4525963"/>
          </a:xfrm>
        </p:spPr>
        <p:txBody>
          <a:bodyPr>
            <a:normAutofit/>
          </a:bodyPr>
          <a:lstStyle/>
          <a:p>
            <a:pPr lvl="0" rtl="0">
              <a:lnSpc>
                <a:spcPct val="150000"/>
              </a:lnSpc>
            </a:pPr>
            <a:r>
              <a:rPr lang="fr-FR" b="0" kern="1200" baseline="0" dirty="0" smtClean="0">
                <a:latin typeface="Calibri"/>
              </a:rPr>
              <a:t>En magasins, on reconnaît les laits entiers, demi-écrémés et écrémés grâce à la couleur de leur bouchon. Le rouge pour le lait entier, le bleu pour le demi-écrémé et le vert pour le lait écrémé. Ces trois catégories correspondent à la teneur en crème présente dans le lait. En effet, à la laiterie, le lait est pasteurisé, puis séparé de la crème grâce à une écrémeuse centrifugeuse. Ce n’est qu’après cette opération que la crème est réintroduite en quantité voulue, soit 36g de matière grasse pour les laits entiers, 15g à 18g pour les laits demi-écrémés et aucune matière grasse pour les laits écrémés, qui sont donc sans crème</a:t>
            </a:r>
          </a:p>
        </p:txBody>
      </p:sp>
    </p:spTree>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116632"/>
            <a:ext cx="8229600" cy="1143000"/>
          </a:xfrm>
        </p:spPr>
        <p:txBody>
          <a:bodyPr>
            <a:normAutofit/>
          </a:bodyPr>
          <a:lstStyle/>
          <a:p>
            <a:pPr rtl="0"/>
            <a:r>
              <a:rPr lang="fr-FR" kern="1200" baseline="0" dirty="0" smtClean="0">
                <a:solidFill>
                  <a:srgbClr val="4A452A"/>
                </a:solidFill>
                <a:latin typeface="+mj-lt"/>
              </a:rPr>
              <a:t>Lait « à teneur garantie en vitamines »</a:t>
            </a:r>
          </a:p>
        </p:txBody>
      </p:sp>
      <p:sp>
        <p:nvSpPr>
          <p:cNvPr id="3" name="Espace réservé du texte 2"/>
          <p:cNvSpPr>
            <a:spLocks noGrp="1"/>
          </p:cNvSpPr>
          <p:nvPr>
            <p:ph idx="1"/>
          </p:nvPr>
        </p:nvSpPr>
        <p:spPr>
          <a:xfrm>
            <a:off x="467544" y="2060848"/>
            <a:ext cx="8229600" cy="4525963"/>
          </a:xfrm>
        </p:spPr>
        <p:txBody>
          <a:bodyPr/>
          <a:lstStyle/>
          <a:p>
            <a:pPr lvl="0" rtl="0">
              <a:lnSpc>
                <a:spcPct val="150000"/>
              </a:lnSpc>
            </a:pPr>
            <a:r>
              <a:rPr lang="fr-FR" b="0" kern="1200" baseline="0" dirty="0" smtClean="0">
                <a:latin typeface="Calibri"/>
              </a:rPr>
              <a:t>Le lait est naturellement riche en vitamines, mais certaines d’entre elles supportent mal la chaleur de la pasteurisation et de la stérilisation. Elles perdent ainsi en qualité nutritionnelle. Certaines marques ont ainsi fait le choix de restaurer la teneur en vitamines du lait, afin de rétablir la richesse originelle de celui-ci. Ces laits portent alors la mention « à teneur garantie en vitamines »</a:t>
            </a:r>
          </a:p>
        </p:txBody>
      </p:sp>
    </p:spTree>
  </p:cSld>
  <p:clrMapOvr>
    <a:masterClrMapping/>
  </p:clrMapOvr>
  <p:transition spd="med" advClick="0">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0"/>
            <a:r>
              <a:rPr lang="fr-FR" kern="1200" baseline="0" dirty="0" smtClean="0">
                <a:solidFill>
                  <a:srgbClr val="4A452A"/>
                </a:solidFill>
                <a:latin typeface="+mj-lt"/>
              </a:rPr>
              <a:t>Le lait biologique</a:t>
            </a:r>
          </a:p>
        </p:txBody>
      </p:sp>
      <p:sp>
        <p:nvSpPr>
          <p:cNvPr id="3" name="Espace réservé du texte 2"/>
          <p:cNvSpPr>
            <a:spLocks noGrp="1"/>
          </p:cNvSpPr>
          <p:nvPr>
            <p:ph idx="1"/>
          </p:nvPr>
        </p:nvSpPr>
        <p:spPr/>
        <p:txBody>
          <a:bodyPr/>
          <a:lstStyle/>
          <a:p>
            <a:pPr lvl="0" rtl="0"/>
            <a:r>
              <a:rPr lang="fr-FR" b="0" kern="1200" baseline="0" dirty="0" smtClean="0">
                <a:latin typeface="Calibri"/>
              </a:rPr>
              <a:t>Le lait biologique a fait son apparition sur les étales de nos supermarchés et supérettes. Pour que les bouteilles portent la mention AB, les vaches qui produisent ce lait doivent être élevées selon les règles de l’agriculture biologique, ce qui comprend des normes spécifiques d’élevage et de culture des terres</a:t>
            </a:r>
          </a:p>
        </p:txBody>
      </p:sp>
    </p:spTree>
  </p:cSld>
  <p:clrMapOvr>
    <a:masterClrMapping/>
  </p:clrMapOvr>
  <p:transition spd="med" advClick="0" advTm="3000">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0"/>
            <a:r>
              <a:rPr lang="fr-FR" kern="1200" baseline="0" dirty="0" smtClean="0">
                <a:solidFill>
                  <a:srgbClr val="4A452A"/>
                </a:solidFill>
                <a:latin typeface="Tahoma"/>
              </a:rPr>
              <a:t>Les yaourts</a:t>
            </a:r>
          </a:p>
        </p:txBody>
      </p:sp>
      <p:sp>
        <p:nvSpPr>
          <p:cNvPr id="3" name="Espace réservé du texte 2"/>
          <p:cNvSpPr>
            <a:spLocks noGrp="1"/>
          </p:cNvSpPr>
          <p:nvPr>
            <p:ph type="body" idx="1"/>
          </p:nvPr>
        </p:nvSpPr>
        <p:spPr/>
        <p:txBody>
          <a:bodyPr>
            <a:normAutofit lnSpcReduction="10000"/>
          </a:bodyPr>
          <a:lstStyle/>
          <a:p>
            <a:pPr lvl="0" rtl="0"/>
            <a:r>
              <a:rPr lang="fr-FR" b="1" kern="1200" baseline="0" dirty="0" smtClean="0">
                <a:solidFill>
                  <a:srgbClr val="4A452A"/>
                </a:solidFill>
                <a:latin typeface="Calibri"/>
              </a:rPr>
              <a:t>On parle de yaourt ou de yoghourt (les deux termes sont reconnus par l’Union européenne), pour désigner les produits laitiers transformés à partir de ferments lactiques spécifiques. Les yaourts peuvent avoir différentes saveurs, qu’ils soient maigres, brassés ou tout simplement natures.</a:t>
            </a:r>
          </a:p>
        </p:txBody>
      </p:sp>
    </p:spTree>
  </p:cSld>
  <p:clrMapOvr>
    <a:masterClrMapping/>
  </p:clrMapOvr>
  <p:transition spd="med" advClick="0" advTm="3000">
    <p:wipe dir="r"/>
  </p:transition>
  <p:timing>
    <p:tnLst>
      <p:par>
        <p:cTn id="1" dur="indefinite" restart="never" nodeType="tmRoot"/>
      </p:par>
    </p:tnLst>
  </p:timing>
</p:sld>
</file>

<file path=ppt/theme/theme1.xml><?xml version="1.0" encoding="utf-8"?>
<a:theme xmlns:a="http://schemas.openxmlformats.org/drawingml/2006/main" name="produits laitiers">
  <a:themeElements>
    <a:clrScheme name="Fonderie">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TotalTime>
  <Words>1367</Words>
  <Application>Microsoft Office PowerPoint</Application>
  <PresentationFormat>Affichage à l'écran (4:3)</PresentationFormat>
  <Paragraphs>39</Paragraphs>
  <Slides>19</Slides>
  <Notes>0</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produits laitiers</vt:lpstr>
      <vt:lpstr>Les produits laitiers</vt:lpstr>
      <vt:lpstr>Le lait</vt:lpstr>
      <vt:lpstr>Lait de vache, lait de chèvre ou lait de brebis</vt:lpstr>
      <vt:lpstr>Le lait cru</vt:lpstr>
      <vt:lpstr>Le lait frais pasteurisé</vt:lpstr>
      <vt:lpstr>Le lait entier, demi-écrémé ou écrémé</vt:lpstr>
      <vt:lpstr>Lait « à teneur garantie en vitamines »</vt:lpstr>
      <vt:lpstr>Le lait biologique</vt:lpstr>
      <vt:lpstr>Les yaourts</vt:lpstr>
      <vt:lpstr>Yaourt au lait entier pasteurisé</vt:lpstr>
      <vt:lpstr>Yaourt nature demi-écrémé pasteurisé</vt:lpstr>
      <vt:lpstr>Yaourt allégé</vt:lpstr>
      <vt:lpstr>La crème</vt:lpstr>
      <vt:lpstr>Crème fraîche : crue ou pasteurisée </vt:lpstr>
      <vt:lpstr>Crème de longue conservation</vt:lpstr>
      <vt:lpstr>Crème allégée</vt:lpstr>
      <vt:lpstr>Le beurre</vt:lpstr>
      <vt:lpstr>Beurre cru</vt:lpstr>
      <vt:lpstr>Beurre allégé et léger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Invité</dc:creator>
  <cp:lastModifiedBy>GERARD</cp:lastModifiedBy>
  <cp:revision>15</cp:revision>
  <dcterms:created xsi:type="dcterms:W3CDTF">2014-06-20T07:19:23Z</dcterms:created>
  <dcterms:modified xsi:type="dcterms:W3CDTF">2015-05-17T18:15:04Z</dcterms:modified>
</cp:coreProperties>
</file>